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72" r:id="rId6"/>
    <p:sldId id="267" r:id="rId7"/>
    <p:sldId id="263" r:id="rId8"/>
    <p:sldId id="270" r:id="rId9"/>
    <p:sldId id="271" r:id="rId10"/>
    <p:sldId id="260" r:id="rId11"/>
    <p:sldId id="268" r:id="rId12"/>
    <p:sldId id="274" r:id="rId13"/>
    <p:sldId id="266" r:id="rId14"/>
    <p:sldId id="265"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75"/>
    <p:restoredTop sz="94651"/>
  </p:normalViewPr>
  <p:slideViewPr>
    <p:cSldViewPr snapToGrid="0" snapToObjects="1">
      <p:cViewPr varScale="1">
        <p:scale>
          <a:sx n="113" d="100"/>
          <a:sy n="113" d="100"/>
        </p:scale>
        <p:origin x="176" y="9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CA7D0-667B-6144-95E9-0F98C7AAA5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3696EC6-466F-6D4F-9009-9C533BD236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FDF2078-CA96-784B-8E10-F8A48687AC1D}"/>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5" name="Footer Placeholder 4">
            <a:extLst>
              <a:ext uri="{FF2B5EF4-FFF2-40B4-BE49-F238E27FC236}">
                <a16:creationId xmlns:a16="http://schemas.microsoft.com/office/drawing/2014/main" id="{C6EDB81E-93E6-0149-BE52-8DC4FAC321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325517-D2E4-2742-A935-426C09D5631C}"/>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1645842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BAE5C-1415-2647-BA12-2D5A85A1E2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48F712-6426-8949-A83E-C81709E4BD8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A67A01-45A4-6E48-8C0F-0AAA9835F51C}"/>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5" name="Footer Placeholder 4">
            <a:extLst>
              <a:ext uri="{FF2B5EF4-FFF2-40B4-BE49-F238E27FC236}">
                <a16:creationId xmlns:a16="http://schemas.microsoft.com/office/drawing/2014/main" id="{5C728B88-4D2F-3B4B-BA73-3CCF883F29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FD6EB1-C783-9D42-B987-1644759A1C24}"/>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3721311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B1149A-6440-5B4A-92CD-DF9C3B05F63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52736B-34D7-8247-A353-451611F288C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CC9216-374F-774E-AD98-E872CFBF346E}"/>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5" name="Footer Placeholder 4">
            <a:extLst>
              <a:ext uri="{FF2B5EF4-FFF2-40B4-BE49-F238E27FC236}">
                <a16:creationId xmlns:a16="http://schemas.microsoft.com/office/drawing/2014/main" id="{036F94E3-A23B-E848-BACD-DD9726CE49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B3CBE-638E-6843-8778-5AA7894BCF9C}"/>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2950086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DD0D9-6235-BD4C-A47C-AB6ED283E6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35612F-C8EA-6845-8FA5-CC75643530A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A3D90A-8795-D34F-94C7-FB138F9E35A6}"/>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5" name="Footer Placeholder 4">
            <a:extLst>
              <a:ext uri="{FF2B5EF4-FFF2-40B4-BE49-F238E27FC236}">
                <a16:creationId xmlns:a16="http://schemas.microsoft.com/office/drawing/2014/main" id="{294528DA-2000-E64F-A4EC-E38840DCA5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5C92F1-C359-3D48-94D2-18BD97C0EF9C}"/>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19642451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79526-2176-FC4C-A66C-8DF514089A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E12995-8179-3145-99E1-A4CEE5E7D5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8B8B943-88F0-0A45-BA66-95685B171BEA}"/>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5" name="Footer Placeholder 4">
            <a:extLst>
              <a:ext uri="{FF2B5EF4-FFF2-40B4-BE49-F238E27FC236}">
                <a16:creationId xmlns:a16="http://schemas.microsoft.com/office/drawing/2014/main" id="{85A1DBA4-6DE8-864D-84FE-C94336036B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6BDBE3-0D05-214E-B323-3B4A68FC5855}"/>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2825084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9960D-77A9-C145-BEC2-BB538A9540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11CAD4-D5E0-D24B-9F07-517AA69405F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1C1D33-0883-6043-A9C3-A6A670682BA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6663F66-58E3-514F-81BA-B0780769D8E7}"/>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6" name="Footer Placeholder 5">
            <a:extLst>
              <a:ext uri="{FF2B5EF4-FFF2-40B4-BE49-F238E27FC236}">
                <a16:creationId xmlns:a16="http://schemas.microsoft.com/office/drawing/2014/main" id="{D97B1BF6-294E-0646-842E-0D3EC1C4F3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AA9EBA-70D6-E94A-A787-9771E0CDF4DA}"/>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1796422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CDD3B-9016-E84A-AC33-29FF0D19C95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D5FFBBA-8853-5B43-B412-2C54B1137C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ECFF775-7BCB-1843-B8ED-9F60BCEBABE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60957B4-17EC-1843-87DB-C6380E0928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B4A1A88-2F43-3F45-8692-2345C9090BA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E7BFB16-B6A9-8D4E-A0E6-63FD9B0C0276}"/>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8" name="Footer Placeholder 7">
            <a:extLst>
              <a:ext uri="{FF2B5EF4-FFF2-40B4-BE49-F238E27FC236}">
                <a16:creationId xmlns:a16="http://schemas.microsoft.com/office/drawing/2014/main" id="{06AE5ACD-77A8-5C4E-9673-19913D6CC3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974F43E-E4F1-4A40-B1FF-8B91A23400B6}"/>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295601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53F68-2DED-AD46-B282-E8D06FD29FF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4DA7404-AF43-254C-85CC-28CB9E64F4FB}"/>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4" name="Footer Placeholder 3">
            <a:extLst>
              <a:ext uri="{FF2B5EF4-FFF2-40B4-BE49-F238E27FC236}">
                <a16:creationId xmlns:a16="http://schemas.microsoft.com/office/drawing/2014/main" id="{87447869-7D79-4141-912F-57D7E78480F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EF8D6A3-05AF-EC46-9A24-901440EAF623}"/>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1499816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28B4B9-CC44-2645-866C-4F7B3736A3B7}"/>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3" name="Footer Placeholder 2">
            <a:extLst>
              <a:ext uri="{FF2B5EF4-FFF2-40B4-BE49-F238E27FC236}">
                <a16:creationId xmlns:a16="http://schemas.microsoft.com/office/drawing/2014/main" id="{578ED78E-5707-944E-AF69-12C2DAB79C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C3238D3-7DC3-3E4D-867D-C22646F0C8F0}"/>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724016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F6373-BAF3-FB44-8D77-C28CD19AD0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BA987A2-BDF6-B841-8CF2-877353A6E3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6E816D-4132-D546-8C28-4375A8D517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8F63D44-12F5-EF4D-B1A1-D4942580251B}"/>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6" name="Footer Placeholder 5">
            <a:extLst>
              <a:ext uri="{FF2B5EF4-FFF2-40B4-BE49-F238E27FC236}">
                <a16:creationId xmlns:a16="http://schemas.microsoft.com/office/drawing/2014/main" id="{849EEC9E-E19B-C940-8029-5298972053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D61355-AF93-1E45-9817-DAC7CBF5E38C}"/>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37495990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9AAA6-53FC-594C-B7A3-F3B3A2A126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EE7F26-A758-334D-99F8-E3063A6BE9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7103C3-B909-084F-BD79-66E71B3D70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54A81A-C5E9-C84A-9BB2-D61FEAE12E50}"/>
              </a:ext>
            </a:extLst>
          </p:cNvPr>
          <p:cNvSpPr>
            <a:spLocks noGrp="1"/>
          </p:cNvSpPr>
          <p:nvPr>
            <p:ph type="dt" sz="half" idx="10"/>
          </p:nvPr>
        </p:nvSpPr>
        <p:spPr/>
        <p:txBody>
          <a:bodyPr/>
          <a:lstStyle/>
          <a:p>
            <a:fld id="{0A1741C0-5BFF-5747-A92C-468B466D1707}" type="datetimeFigureOut">
              <a:rPr lang="en-US" smtClean="0"/>
              <a:t>4/15/18</a:t>
            </a:fld>
            <a:endParaRPr lang="en-US"/>
          </a:p>
        </p:txBody>
      </p:sp>
      <p:sp>
        <p:nvSpPr>
          <p:cNvPr id="6" name="Footer Placeholder 5">
            <a:extLst>
              <a:ext uri="{FF2B5EF4-FFF2-40B4-BE49-F238E27FC236}">
                <a16:creationId xmlns:a16="http://schemas.microsoft.com/office/drawing/2014/main" id="{100A8FFF-08C5-1B41-85B6-47C3C0011D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775AC2-C1A0-5548-BF9B-27DD5C9396D9}"/>
              </a:ext>
            </a:extLst>
          </p:cNvPr>
          <p:cNvSpPr>
            <a:spLocks noGrp="1"/>
          </p:cNvSpPr>
          <p:nvPr>
            <p:ph type="sldNum" sz="quarter" idx="12"/>
          </p:nvPr>
        </p:nvSpPr>
        <p:spPr/>
        <p:txBody>
          <a:bodyPr/>
          <a:lstStyle/>
          <a:p>
            <a:fld id="{08DA6C2B-97B1-4D47-9229-B3AC9CC0959F}" type="slidenum">
              <a:rPr lang="en-US" smtClean="0"/>
              <a:t>‹#›</a:t>
            </a:fld>
            <a:endParaRPr lang="en-US"/>
          </a:p>
        </p:txBody>
      </p:sp>
    </p:spTree>
    <p:extLst>
      <p:ext uri="{BB962C8B-B14F-4D97-AF65-F5344CB8AC3E}">
        <p14:creationId xmlns:p14="http://schemas.microsoft.com/office/powerpoint/2010/main" val="4256302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4413AA-7083-4849-943F-4ABD9267F58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B37C7B-2CD2-2B40-BE26-C054857B61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AB7CC1-1997-C24B-AE23-3DFC822E40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1741C0-5BFF-5747-A92C-468B466D1707}" type="datetimeFigureOut">
              <a:rPr lang="en-US" smtClean="0"/>
              <a:t>4/15/18</a:t>
            </a:fld>
            <a:endParaRPr lang="en-US"/>
          </a:p>
        </p:txBody>
      </p:sp>
      <p:sp>
        <p:nvSpPr>
          <p:cNvPr id="5" name="Footer Placeholder 4">
            <a:extLst>
              <a:ext uri="{FF2B5EF4-FFF2-40B4-BE49-F238E27FC236}">
                <a16:creationId xmlns:a16="http://schemas.microsoft.com/office/drawing/2014/main" id="{52761CE3-AC25-4E42-B504-F8031BEDC1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8562D6A-757B-2045-88FD-90F3A9F311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DA6C2B-97B1-4D47-9229-B3AC9CC0959F}" type="slidenum">
              <a:rPr lang="en-US" smtClean="0"/>
              <a:t>‹#›</a:t>
            </a:fld>
            <a:endParaRPr lang="en-US"/>
          </a:p>
        </p:txBody>
      </p:sp>
    </p:spTree>
    <p:extLst>
      <p:ext uri="{BB962C8B-B14F-4D97-AF65-F5344CB8AC3E}">
        <p14:creationId xmlns:p14="http://schemas.microsoft.com/office/powerpoint/2010/main" val="7622531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transtats.bts.gov/Tables.asp?DB_ID=111&amp;DB_Name=Air%20Carrier%20Statistics%20(Form%2041%20Traffic)-%20All%20Carriers&amp;DB_Short_Name=Air%20Carrier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8" name="Group 7" title="intersecting circles">
            <a:extLst>
              <a:ext uri="{FF2B5EF4-FFF2-40B4-BE49-F238E27FC236}">
                <a16:creationId xmlns:a16="http://schemas.microsoft.com/office/drawing/2014/main" id="{D2C4BFA1-2075-4901-9E24-E41D1FDD51FD}"/>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9" name="Oval 5">
              <a:extLst>
                <a:ext uri="{FF2B5EF4-FFF2-40B4-BE49-F238E27FC236}">
                  <a16:creationId xmlns:a16="http://schemas.microsoft.com/office/drawing/2014/main" id="{985A7375-E3AF-4F5C-85AE-17E8832952CA}"/>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10" name="Oval 9">
              <a:extLst>
                <a:ext uri="{FF2B5EF4-FFF2-40B4-BE49-F238E27FC236}">
                  <a16:creationId xmlns:a16="http://schemas.microsoft.com/office/drawing/2014/main" id="{F0307F65-8304-4FA8-A841-D4D7625411BE}"/>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1" name="Oval 5">
              <a:extLst>
                <a:ext uri="{FF2B5EF4-FFF2-40B4-BE49-F238E27FC236}">
                  <a16:creationId xmlns:a16="http://schemas.microsoft.com/office/drawing/2014/main" id="{C8B8394C-136F-4E05-A002-D93A5E79CD50}"/>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3" name="Rectangle 12" title="ribbon">
            <a:extLst>
              <a:ext uri="{FF2B5EF4-FFF2-40B4-BE49-F238E27FC236}">
                <a16:creationId xmlns:a16="http://schemas.microsoft.com/office/drawing/2014/main" id="{053FB2EE-284F-4C87-AB3D-BBF87A9FAB9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84D0168-103A-D742-949A-203405B9050E}"/>
              </a:ext>
            </a:extLst>
          </p:cNvPr>
          <p:cNvSpPr>
            <a:spLocks noGrp="1"/>
          </p:cNvSpPr>
          <p:nvPr>
            <p:ph type="ctrTitle"/>
          </p:nvPr>
        </p:nvSpPr>
        <p:spPr>
          <a:xfrm>
            <a:off x="1524000" y="2776538"/>
            <a:ext cx="9144000" cy="1381188"/>
          </a:xfrm>
        </p:spPr>
        <p:txBody>
          <a:bodyPr anchor="ctr">
            <a:normAutofit/>
          </a:bodyPr>
          <a:lstStyle/>
          <a:p>
            <a:r>
              <a:rPr lang="en-US" sz="4000">
                <a:solidFill>
                  <a:schemeClr val="bg2"/>
                </a:solidFill>
              </a:rPr>
              <a:t>Passengers and Load Factor Level for Major Airlines</a:t>
            </a:r>
          </a:p>
        </p:txBody>
      </p:sp>
      <p:sp>
        <p:nvSpPr>
          <p:cNvPr id="3" name="Subtitle 2">
            <a:extLst>
              <a:ext uri="{FF2B5EF4-FFF2-40B4-BE49-F238E27FC236}">
                <a16:creationId xmlns:a16="http://schemas.microsoft.com/office/drawing/2014/main" id="{7DBD3323-7EAB-044D-B39A-1B86F6E2428F}"/>
              </a:ext>
            </a:extLst>
          </p:cNvPr>
          <p:cNvSpPr>
            <a:spLocks noGrp="1"/>
          </p:cNvSpPr>
          <p:nvPr>
            <p:ph type="subTitle" idx="1"/>
          </p:nvPr>
        </p:nvSpPr>
        <p:spPr>
          <a:xfrm>
            <a:off x="1524000" y="4495800"/>
            <a:ext cx="9144000" cy="762000"/>
          </a:xfrm>
        </p:spPr>
        <p:txBody>
          <a:bodyPr>
            <a:normAutofit/>
          </a:bodyPr>
          <a:lstStyle/>
          <a:p>
            <a:r>
              <a:rPr lang="en-US" sz="1800" dirty="0"/>
              <a:t>John Capps</a:t>
            </a:r>
          </a:p>
        </p:txBody>
      </p:sp>
    </p:spTree>
    <p:extLst>
      <p:ext uri="{BB962C8B-B14F-4D97-AF65-F5344CB8AC3E}">
        <p14:creationId xmlns:p14="http://schemas.microsoft.com/office/powerpoint/2010/main" val="406868077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Top Corners Rounded 16">
            <a:extLst>
              <a:ext uri="{FF2B5EF4-FFF2-40B4-BE49-F238E27FC236}">
                <a16:creationId xmlns:a16="http://schemas.microsoft.com/office/drawing/2014/main" id="{3BAF1561-20C4-41FD-A35F-BF2B9E727F3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29466" y="996722"/>
            <a:ext cx="5923488" cy="4864556"/>
          </a:xfrm>
          <a:prstGeom prst="round2SameRect">
            <a:avLst>
              <a:gd name="adj1" fmla="val 3762"/>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Top Corners Rounded 18">
            <a:extLst>
              <a:ext uri="{FF2B5EF4-FFF2-40B4-BE49-F238E27FC236}">
                <a16:creationId xmlns:a16="http://schemas.microsoft.com/office/drawing/2014/main" id="{839DC788-B140-4F3E-A91E-CB3E70ED940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7200" y="1050468"/>
            <a:ext cx="5609397" cy="4757058"/>
          </a:xfrm>
          <a:prstGeom prst="round2SameRect">
            <a:avLst>
              <a:gd name="adj1" fmla="val 2061"/>
              <a:gd name="adj2" fmla="val 0"/>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1" name="Straight Connector 20">
            <a:extLst>
              <a:ext uri="{FF2B5EF4-FFF2-40B4-BE49-F238E27FC236}">
                <a16:creationId xmlns:a16="http://schemas.microsoft.com/office/drawing/2014/main" id="{FC18D930-0EEE-448F-ABF1-2AA3C83DA552}"/>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071" y="2705800"/>
            <a:ext cx="1597456" cy="0"/>
          </a:xfrm>
          <a:prstGeom prst="line">
            <a:avLst/>
          </a:prstGeom>
          <a:ln w="508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12" name="Content Placeholder 3">
            <a:extLst>
              <a:ext uri="{FF2B5EF4-FFF2-40B4-BE49-F238E27FC236}">
                <a16:creationId xmlns:a16="http://schemas.microsoft.com/office/drawing/2014/main" id="{7CE66AAC-6490-C848-9E14-62A99D012D6F}"/>
              </a:ext>
            </a:extLst>
          </p:cNvPr>
          <p:cNvPicPr>
            <a:picLocks noChangeAspect="1"/>
          </p:cNvPicPr>
          <p:nvPr/>
        </p:nvPicPr>
        <p:blipFill>
          <a:blip r:embed="rId2">
            <a:extLst/>
          </a:blip>
          <a:stretch>
            <a:fillRect/>
          </a:stretch>
        </p:blipFill>
        <p:spPr>
          <a:xfrm>
            <a:off x="5203767" y="480122"/>
            <a:ext cx="6542117" cy="5740707"/>
          </a:xfrm>
          <a:prstGeom prst="rect">
            <a:avLst/>
          </a:prstGeom>
        </p:spPr>
      </p:pic>
      <p:sp>
        <p:nvSpPr>
          <p:cNvPr id="2" name="Title 1">
            <a:extLst>
              <a:ext uri="{FF2B5EF4-FFF2-40B4-BE49-F238E27FC236}">
                <a16:creationId xmlns:a16="http://schemas.microsoft.com/office/drawing/2014/main" id="{7A29E653-B3CE-CF44-BEA6-67D6BA7CAE3A}"/>
              </a:ext>
            </a:extLst>
          </p:cNvPr>
          <p:cNvSpPr>
            <a:spLocks noGrp="1"/>
          </p:cNvSpPr>
          <p:nvPr>
            <p:ph type="title"/>
          </p:nvPr>
        </p:nvSpPr>
        <p:spPr>
          <a:xfrm>
            <a:off x="321733" y="981091"/>
            <a:ext cx="4092951" cy="1624457"/>
          </a:xfrm>
        </p:spPr>
        <p:txBody>
          <a:bodyPr vert="horz" lIns="91440" tIns="45720" rIns="91440" bIns="45720" rtlCol="0">
            <a:normAutofit/>
          </a:bodyPr>
          <a:lstStyle/>
          <a:p>
            <a:r>
              <a:rPr lang="en-US" sz="3600" kern="1200" dirty="0">
                <a:solidFill>
                  <a:schemeClr val="bg1"/>
                </a:solidFill>
                <a:latin typeface="+mj-lt"/>
                <a:ea typeface="+mj-ea"/>
                <a:cs typeface="+mj-cs"/>
              </a:rPr>
              <a:t>Classification Model: (Without PCA)</a:t>
            </a:r>
          </a:p>
        </p:txBody>
      </p:sp>
      <p:sp>
        <p:nvSpPr>
          <p:cNvPr id="14" name="Content Placeholder 13">
            <a:extLst>
              <a:ext uri="{FF2B5EF4-FFF2-40B4-BE49-F238E27FC236}">
                <a16:creationId xmlns:a16="http://schemas.microsoft.com/office/drawing/2014/main" id="{76AD9F9C-9409-4719-957E-6DCB9F72CCB9}"/>
              </a:ext>
            </a:extLst>
          </p:cNvPr>
          <p:cNvSpPr>
            <a:spLocks noGrp="1"/>
          </p:cNvSpPr>
          <p:nvPr>
            <p:ph idx="1"/>
          </p:nvPr>
        </p:nvSpPr>
        <p:spPr>
          <a:xfrm>
            <a:off x="321733" y="2834809"/>
            <a:ext cx="4092951" cy="3042099"/>
          </a:xfrm>
        </p:spPr>
        <p:txBody>
          <a:bodyPr anchor="t">
            <a:normAutofit fontScale="92500" lnSpcReduction="20000"/>
          </a:bodyPr>
          <a:lstStyle/>
          <a:p>
            <a:r>
              <a:rPr lang="en-US" sz="2000" dirty="0">
                <a:solidFill>
                  <a:schemeClr val="bg1"/>
                </a:solidFill>
              </a:rPr>
              <a:t>Gradient Boosting</a:t>
            </a:r>
          </a:p>
          <a:p>
            <a:pPr lvl="1"/>
            <a:r>
              <a:rPr lang="en-US" sz="1600" dirty="0">
                <a:solidFill>
                  <a:schemeClr val="bg1"/>
                </a:solidFill>
              </a:rPr>
              <a:t>500 estimators and a max depth of 5</a:t>
            </a:r>
          </a:p>
          <a:p>
            <a:r>
              <a:rPr lang="en-US" sz="2000" dirty="0">
                <a:solidFill>
                  <a:schemeClr val="bg1"/>
                </a:solidFill>
              </a:rPr>
              <a:t>Classification Report:</a:t>
            </a:r>
          </a:p>
          <a:p>
            <a:pPr lvl="1"/>
            <a:r>
              <a:rPr lang="en-US" sz="1600" dirty="0">
                <a:solidFill>
                  <a:schemeClr val="bg1"/>
                </a:solidFill>
              </a:rPr>
              <a:t>Low</a:t>
            </a:r>
          </a:p>
          <a:p>
            <a:pPr lvl="2"/>
            <a:r>
              <a:rPr lang="en-US" sz="1200" dirty="0">
                <a:solidFill>
                  <a:schemeClr val="bg1"/>
                </a:solidFill>
              </a:rPr>
              <a:t>Precision Score: 0.71</a:t>
            </a:r>
          </a:p>
          <a:p>
            <a:pPr lvl="2"/>
            <a:r>
              <a:rPr lang="en-US" sz="1200" dirty="0">
                <a:solidFill>
                  <a:schemeClr val="bg1"/>
                </a:solidFill>
              </a:rPr>
              <a:t>Recall Score: 0.65</a:t>
            </a:r>
          </a:p>
          <a:p>
            <a:pPr lvl="1"/>
            <a:r>
              <a:rPr lang="en-US" sz="1600" dirty="0">
                <a:solidFill>
                  <a:schemeClr val="bg1"/>
                </a:solidFill>
              </a:rPr>
              <a:t>Medium</a:t>
            </a:r>
          </a:p>
          <a:p>
            <a:pPr lvl="2"/>
            <a:r>
              <a:rPr lang="en-US" sz="1200" dirty="0">
                <a:solidFill>
                  <a:schemeClr val="bg1"/>
                </a:solidFill>
              </a:rPr>
              <a:t>Precision Score: 0.54</a:t>
            </a:r>
          </a:p>
          <a:p>
            <a:pPr lvl="2"/>
            <a:r>
              <a:rPr lang="en-US" sz="1200" dirty="0">
                <a:solidFill>
                  <a:schemeClr val="bg1"/>
                </a:solidFill>
              </a:rPr>
              <a:t>Recall Score: 0.68</a:t>
            </a:r>
          </a:p>
          <a:p>
            <a:pPr lvl="1"/>
            <a:r>
              <a:rPr lang="en-US" sz="1600" dirty="0">
                <a:solidFill>
                  <a:schemeClr val="bg1"/>
                </a:solidFill>
              </a:rPr>
              <a:t>High</a:t>
            </a:r>
          </a:p>
          <a:p>
            <a:pPr lvl="2"/>
            <a:r>
              <a:rPr lang="en-US" sz="1200" dirty="0">
                <a:solidFill>
                  <a:schemeClr val="bg1"/>
                </a:solidFill>
              </a:rPr>
              <a:t>Precision Score: 0.6</a:t>
            </a:r>
            <a:r>
              <a:rPr lang="en-US" sz="1200" b="1" dirty="0">
                <a:solidFill>
                  <a:schemeClr val="bg1"/>
                </a:solidFill>
              </a:rPr>
              <a:t>0</a:t>
            </a:r>
            <a:endParaRPr lang="en-US" sz="1200" dirty="0">
              <a:solidFill>
                <a:schemeClr val="bg1"/>
              </a:solidFill>
            </a:endParaRPr>
          </a:p>
          <a:p>
            <a:pPr lvl="2"/>
            <a:r>
              <a:rPr lang="en-US" sz="1200" dirty="0">
                <a:solidFill>
                  <a:schemeClr val="bg1"/>
                </a:solidFill>
              </a:rPr>
              <a:t>Recall Score: 0.37</a:t>
            </a:r>
          </a:p>
          <a:p>
            <a:r>
              <a:rPr lang="en-US" sz="2000" dirty="0">
                <a:solidFill>
                  <a:schemeClr val="bg1"/>
                </a:solidFill>
              </a:rPr>
              <a:t>Overall Accuracy: 60.58</a:t>
            </a:r>
          </a:p>
        </p:txBody>
      </p:sp>
    </p:spTree>
    <p:extLst>
      <p:ext uri="{BB962C8B-B14F-4D97-AF65-F5344CB8AC3E}">
        <p14:creationId xmlns:p14="http://schemas.microsoft.com/office/powerpoint/2010/main" val="2250720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C76ABAD-1813-8248-A659-6D7B9E5084B2}"/>
              </a:ext>
            </a:extLst>
          </p:cNvPr>
          <p:cNvPicPr>
            <a:picLocks noGrp="1" noChangeAspect="1"/>
          </p:cNvPicPr>
          <p:nvPr>
            <p:ph idx="1"/>
          </p:nvPr>
        </p:nvPicPr>
        <p:blipFill>
          <a:blip r:embed="rId2"/>
          <a:stretch>
            <a:fillRect/>
          </a:stretch>
        </p:blipFill>
        <p:spPr>
          <a:xfrm>
            <a:off x="5215874" y="492573"/>
            <a:ext cx="6429441" cy="5880796"/>
          </a:xfrm>
          <a:prstGeom prst="rect">
            <a:avLst/>
          </a:prstGeom>
        </p:spPr>
      </p:pic>
      <p:sp>
        <p:nvSpPr>
          <p:cNvPr id="15" name="Rectangle 8">
            <a:extLst>
              <a:ext uri="{FF2B5EF4-FFF2-40B4-BE49-F238E27FC236}">
                <a16:creationId xmlns:a16="http://schemas.microsoft.com/office/drawing/2014/main" id="{1707FC24-6981-43D9-B525-C7832BA2246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7BC38B-3C94-6F43-BFCE-EBE5C1EFF814}"/>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dirty="0">
                <a:solidFill>
                  <a:srgbClr val="FFFFFF"/>
                </a:solidFill>
              </a:rPr>
              <a:t>Important Features</a:t>
            </a:r>
            <a:br>
              <a:rPr lang="en-US" sz="4800" kern="1200" dirty="0">
                <a:solidFill>
                  <a:srgbClr val="FFFFFF"/>
                </a:solidFill>
                <a:latin typeface="+mj-lt"/>
                <a:ea typeface="+mj-ea"/>
                <a:cs typeface="+mj-cs"/>
              </a:rPr>
            </a:br>
            <a:r>
              <a:rPr lang="en-US" sz="4800" kern="1200" dirty="0">
                <a:solidFill>
                  <a:srgbClr val="FFFFFF"/>
                </a:solidFill>
                <a:latin typeface="+mj-lt"/>
                <a:ea typeface="+mj-ea"/>
                <a:cs typeface="+mj-cs"/>
              </a:rPr>
              <a:t>(No PCA)</a:t>
            </a:r>
          </a:p>
        </p:txBody>
      </p:sp>
    </p:spTree>
    <p:extLst>
      <p:ext uri="{BB962C8B-B14F-4D97-AF65-F5344CB8AC3E}">
        <p14:creationId xmlns:p14="http://schemas.microsoft.com/office/powerpoint/2010/main" val="1861767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9AE206-7EBA-4D33-8BC9-9D8158553F0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9E8E38ED-369A-44C2-B635-0BED0E48A6E8}"/>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B672F332-AF08-46C6-94F0-77684310D7B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34244EF8-D73A-40E1-BE73-D46E6B4B04E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6437D937-A7F1-4011-92B4-328E5BE1B16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AB84D7E8-4ECB-42D7-ADBF-01689B0F24A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270D0BE-7B31-374D-941B-13CD9A8BB227}"/>
              </a:ext>
            </a:extLst>
          </p:cNvPr>
          <p:cNvSpPr>
            <a:spLocks noGrp="1"/>
          </p:cNvSpPr>
          <p:nvPr>
            <p:ph type="ctrTitle"/>
          </p:nvPr>
        </p:nvSpPr>
        <p:spPr>
          <a:xfrm>
            <a:off x="838199" y="4525347"/>
            <a:ext cx="6801321" cy="1737360"/>
          </a:xfrm>
        </p:spPr>
        <p:txBody>
          <a:bodyPr anchor="ctr">
            <a:normAutofit/>
          </a:bodyPr>
          <a:lstStyle/>
          <a:p>
            <a:pPr algn="r"/>
            <a:r>
              <a:rPr lang="en-US" dirty="0"/>
              <a:t>Now that we have our model…</a:t>
            </a:r>
          </a:p>
        </p:txBody>
      </p:sp>
      <p:sp>
        <p:nvSpPr>
          <p:cNvPr id="3" name="Subtitle 2">
            <a:extLst>
              <a:ext uri="{FF2B5EF4-FFF2-40B4-BE49-F238E27FC236}">
                <a16:creationId xmlns:a16="http://schemas.microsoft.com/office/drawing/2014/main" id="{032507CF-0749-E348-B6AB-977AFB72001D}"/>
              </a:ext>
            </a:extLst>
          </p:cNvPr>
          <p:cNvSpPr>
            <a:spLocks noGrp="1"/>
          </p:cNvSpPr>
          <p:nvPr>
            <p:ph type="subTitle" idx="1"/>
          </p:nvPr>
        </p:nvSpPr>
        <p:spPr>
          <a:xfrm>
            <a:off x="7961258" y="4525347"/>
            <a:ext cx="3258675" cy="1737360"/>
          </a:xfrm>
        </p:spPr>
        <p:txBody>
          <a:bodyPr anchor="ctr">
            <a:normAutofit/>
          </a:bodyPr>
          <a:lstStyle/>
          <a:p>
            <a:pPr algn="l"/>
            <a:r>
              <a:rPr lang="en-US"/>
              <a:t>Lets Do Our Time Series!</a:t>
            </a:r>
          </a:p>
        </p:txBody>
      </p:sp>
    </p:spTree>
    <p:extLst>
      <p:ext uri="{BB962C8B-B14F-4D97-AF65-F5344CB8AC3E}">
        <p14:creationId xmlns:p14="http://schemas.microsoft.com/office/powerpoint/2010/main" val="30733058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9899462-FC16-43B0-966B-FCA26345071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654295" y="478232"/>
            <a:ext cx="7034121" cy="5918673"/>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AAFEA932-2DF1-410C-A00A-7A1E7DBF751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30098" y="2639023"/>
            <a:ext cx="4562441"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pic>
        <p:nvPicPr>
          <p:cNvPr id="8" name="Content Placeholder 3">
            <a:extLst>
              <a:ext uri="{FF2B5EF4-FFF2-40B4-BE49-F238E27FC236}">
                <a16:creationId xmlns:a16="http://schemas.microsoft.com/office/drawing/2014/main" id="{73E1D340-FCB0-174B-A327-74D86D89C830}"/>
              </a:ext>
            </a:extLst>
          </p:cNvPr>
          <p:cNvPicPr>
            <a:picLocks noChangeAspect="1"/>
          </p:cNvPicPr>
          <p:nvPr/>
        </p:nvPicPr>
        <p:blipFill>
          <a:blip r:embed="rId2"/>
          <a:stretch>
            <a:fillRect/>
          </a:stretch>
        </p:blipFill>
        <p:spPr>
          <a:xfrm>
            <a:off x="481886" y="582071"/>
            <a:ext cx="3662730" cy="2582224"/>
          </a:xfrm>
          <a:prstGeom prst="rect">
            <a:avLst/>
          </a:prstGeom>
        </p:spPr>
      </p:pic>
      <p:pic>
        <p:nvPicPr>
          <p:cNvPr id="5" name="Picture 4">
            <a:extLst>
              <a:ext uri="{FF2B5EF4-FFF2-40B4-BE49-F238E27FC236}">
                <a16:creationId xmlns:a16="http://schemas.microsoft.com/office/drawing/2014/main" id="{9D55E081-D96E-4A4F-96AE-12049695CFCF}"/>
              </a:ext>
            </a:extLst>
          </p:cNvPr>
          <p:cNvPicPr>
            <a:picLocks noChangeAspect="1"/>
          </p:cNvPicPr>
          <p:nvPr/>
        </p:nvPicPr>
        <p:blipFill>
          <a:blip r:embed="rId3">
            <a:extLst/>
          </a:blip>
          <a:stretch>
            <a:fillRect/>
          </a:stretch>
        </p:blipFill>
        <p:spPr>
          <a:xfrm>
            <a:off x="481886" y="3693215"/>
            <a:ext cx="3662730" cy="2582224"/>
          </a:xfrm>
          <a:prstGeom prst="rect">
            <a:avLst/>
          </a:prstGeom>
        </p:spPr>
      </p:pic>
      <p:sp>
        <p:nvSpPr>
          <p:cNvPr id="2" name="Title 1">
            <a:extLst>
              <a:ext uri="{FF2B5EF4-FFF2-40B4-BE49-F238E27FC236}">
                <a16:creationId xmlns:a16="http://schemas.microsoft.com/office/drawing/2014/main" id="{B2F636C9-ACCE-3141-94AA-03105D6FEE4C}"/>
              </a:ext>
            </a:extLst>
          </p:cNvPr>
          <p:cNvSpPr>
            <a:spLocks noGrp="1"/>
          </p:cNvSpPr>
          <p:nvPr>
            <p:ph type="title"/>
          </p:nvPr>
        </p:nvSpPr>
        <p:spPr>
          <a:xfrm>
            <a:off x="5297762" y="1053711"/>
            <a:ext cx="5638994" cy="1424446"/>
          </a:xfrm>
        </p:spPr>
        <p:txBody>
          <a:bodyPr>
            <a:normAutofit/>
          </a:bodyPr>
          <a:lstStyle/>
          <a:p>
            <a:r>
              <a:rPr lang="en-US" dirty="0">
                <a:solidFill>
                  <a:srgbClr val="FFFFFF"/>
                </a:solidFill>
              </a:rPr>
              <a:t>Time Series Setup</a:t>
            </a:r>
          </a:p>
        </p:txBody>
      </p:sp>
      <p:sp>
        <p:nvSpPr>
          <p:cNvPr id="10" name="Content Placeholder 9">
            <a:extLst>
              <a:ext uri="{FF2B5EF4-FFF2-40B4-BE49-F238E27FC236}">
                <a16:creationId xmlns:a16="http://schemas.microsoft.com/office/drawing/2014/main" id="{6BD063F3-6A7F-4A7F-85F5-9AE5C1388DC5}"/>
              </a:ext>
            </a:extLst>
          </p:cNvPr>
          <p:cNvSpPr>
            <a:spLocks noGrp="1"/>
          </p:cNvSpPr>
          <p:nvPr>
            <p:ph idx="1"/>
          </p:nvPr>
        </p:nvSpPr>
        <p:spPr>
          <a:xfrm>
            <a:off x="5297762" y="2799889"/>
            <a:ext cx="5747187" cy="2987543"/>
          </a:xfrm>
        </p:spPr>
        <p:txBody>
          <a:bodyPr anchor="t">
            <a:normAutofit lnSpcReduction="10000"/>
          </a:bodyPr>
          <a:lstStyle/>
          <a:p>
            <a:r>
              <a:rPr lang="en-US" sz="2400" dirty="0">
                <a:solidFill>
                  <a:srgbClr val="FFFFFF"/>
                </a:solidFill>
              </a:rPr>
              <a:t>Purpose:  Forecast number of passengers to better determine the number of seats to offer</a:t>
            </a:r>
          </a:p>
          <a:p>
            <a:r>
              <a:rPr lang="en-US" sz="2400" dirty="0">
                <a:solidFill>
                  <a:srgbClr val="FFFFFF"/>
                </a:solidFill>
              </a:rPr>
              <a:t>See where that lag value crosses the upper confidence interval</a:t>
            </a:r>
          </a:p>
          <a:p>
            <a:pPr lvl="1"/>
            <a:r>
              <a:rPr lang="en-US" sz="2000" dirty="0">
                <a:solidFill>
                  <a:srgbClr val="FFFFFF"/>
                </a:solidFill>
              </a:rPr>
              <a:t>Autocorrelation Function:</a:t>
            </a:r>
          </a:p>
          <a:p>
            <a:pPr lvl="2"/>
            <a:r>
              <a:rPr lang="en-US" sz="1600" dirty="0">
                <a:solidFill>
                  <a:srgbClr val="FFFFFF"/>
                </a:solidFill>
              </a:rPr>
              <a:t>q = 5</a:t>
            </a:r>
          </a:p>
          <a:p>
            <a:pPr lvl="1"/>
            <a:r>
              <a:rPr lang="en-US" sz="2000" dirty="0">
                <a:solidFill>
                  <a:srgbClr val="FFFFFF"/>
                </a:solidFill>
              </a:rPr>
              <a:t>Partial Autocorrelation Function:</a:t>
            </a:r>
          </a:p>
          <a:p>
            <a:pPr lvl="2"/>
            <a:r>
              <a:rPr lang="en-US" sz="1600" dirty="0">
                <a:solidFill>
                  <a:srgbClr val="FFFFFF"/>
                </a:solidFill>
              </a:rPr>
              <a:t>p = 2</a:t>
            </a:r>
          </a:p>
        </p:txBody>
      </p:sp>
    </p:spTree>
    <p:extLst>
      <p:ext uri="{BB962C8B-B14F-4D97-AF65-F5344CB8AC3E}">
        <p14:creationId xmlns:p14="http://schemas.microsoft.com/office/powerpoint/2010/main" val="5548576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Top Corners Rounded 11">
            <a:extLst>
              <a:ext uri="{FF2B5EF4-FFF2-40B4-BE49-F238E27FC236}">
                <a16:creationId xmlns:a16="http://schemas.microsoft.com/office/drawing/2014/main" id="{3BAF1561-20C4-41FD-A35F-BF2B9E727F3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29466" y="996722"/>
            <a:ext cx="5923488" cy="4864556"/>
          </a:xfrm>
          <a:prstGeom prst="round2SameRect">
            <a:avLst>
              <a:gd name="adj1" fmla="val 3762"/>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Top Corners Rounded 13">
            <a:extLst>
              <a:ext uri="{FF2B5EF4-FFF2-40B4-BE49-F238E27FC236}">
                <a16:creationId xmlns:a16="http://schemas.microsoft.com/office/drawing/2014/main" id="{839DC788-B140-4F3E-A91E-CB3E70ED940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7200" y="1050468"/>
            <a:ext cx="5609397" cy="4757058"/>
          </a:xfrm>
          <a:prstGeom prst="round2SameRect">
            <a:avLst>
              <a:gd name="adj1" fmla="val 2061"/>
              <a:gd name="adj2" fmla="val 0"/>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6" name="Straight Connector 15">
            <a:extLst>
              <a:ext uri="{FF2B5EF4-FFF2-40B4-BE49-F238E27FC236}">
                <a16:creationId xmlns:a16="http://schemas.microsoft.com/office/drawing/2014/main" id="{FC18D930-0EEE-448F-ABF1-2AA3C83DA552}"/>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071" y="2705800"/>
            <a:ext cx="1597456" cy="0"/>
          </a:xfrm>
          <a:prstGeom prst="line">
            <a:avLst/>
          </a:prstGeom>
          <a:ln w="508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7" name="Content Placeholder 3">
            <a:extLst>
              <a:ext uri="{FF2B5EF4-FFF2-40B4-BE49-F238E27FC236}">
                <a16:creationId xmlns:a16="http://schemas.microsoft.com/office/drawing/2014/main" id="{399B43E0-0C86-1C48-93BC-477ABA4B746E}"/>
              </a:ext>
            </a:extLst>
          </p:cNvPr>
          <p:cNvPicPr>
            <a:picLocks noChangeAspect="1"/>
          </p:cNvPicPr>
          <p:nvPr/>
        </p:nvPicPr>
        <p:blipFill>
          <a:blip r:embed="rId2"/>
          <a:stretch>
            <a:fillRect/>
          </a:stretch>
        </p:blipFill>
        <p:spPr>
          <a:xfrm>
            <a:off x="5203767" y="1044380"/>
            <a:ext cx="6542117" cy="4612192"/>
          </a:xfrm>
          <a:prstGeom prst="rect">
            <a:avLst/>
          </a:prstGeom>
        </p:spPr>
      </p:pic>
      <p:sp>
        <p:nvSpPr>
          <p:cNvPr id="2" name="Title 1">
            <a:extLst>
              <a:ext uri="{FF2B5EF4-FFF2-40B4-BE49-F238E27FC236}">
                <a16:creationId xmlns:a16="http://schemas.microsoft.com/office/drawing/2014/main" id="{16A80BDD-813B-DA46-802B-B59B3B5B7137}"/>
              </a:ext>
            </a:extLst>
          </p:cNvPr>
          <p:cNvSpPr>
            <a:spLocks noGrp="1"/>
          </p:cNvSpPr>
          <p:nvPr>
            <p:ph type="title"/>
          </p:nvPr>
        </p:nvSpPr>
        <p:spPr>
          <a:xfrm>
            <a:off x="321733" y="981091"/>
            <a:ext cx="4092951" cy="1624457"/>
          </a:xfrm>
        </p:spPr>
        <p:txBody>
          <a:bodyPr>
            <a:normAutofit/>
          </a:bodyPr>
          <a:lstStyle/>
          <a:p>
            <a:r>
              <a:rPr lang="en-US" sz="3600">
                <a:solidFill>
                  <a:schemeClr val="bg1"/>
                </a:solidFill>
              </a:rPr>
              <a:t>Time Series</a:t>
            </a:r>
          </a:p>
        </p:txBody>
      </p:sp>
      <p:sp>
        <p:nvSpPr>
          <p:cNvPr id="15" name="Content Placeholder 8">
            <a:extLst>
              <a:ext uri="{FF2B5EF4-FFF2-40B4-BE49-F238E27FC236}">
                <a16:creationId xmlns:a16="http://schemas.microsoft.com/office/drawing/2014/main" id="{EDD58082-D6AD-47C5-8DBC-647E0FE595A0}"/>
              </a:ext>
            </a:extLst>
          </p:cNvPr>
          <p:cNvSpPr>
            <a:spLocks noGrp="1"/>
          </p:cNvSpPr>
          <p:nvPr>
            <p:ph idx="1"/>
          </p:nvPr>
        </p:nvSpPr>
        <p:spPr>
          <a:xfrm>
            <a:off x="321733" y="2834809"/>
            <a:ext cx="4092951" cy="3042099"/>
          </a:xfrm>
        </p:spPr>
        <p:txBody>
          <a:bodyPr anchor="t">
            <a:normAutofit/>
          </a:bodyPr>
          <a:lstStyle/>
          <a:p>
            <a:r>
              <a:rPr lang="en-US" sz="2000" dirty="0">
                <a:solidFill>
                  <a:schemeClr val="bg1"/>
                </a:solidFill>
              </a:rPr>
              <a:t>Model: ARIMA (2, 0, 5)</a:t>
            </a:r>
          </a:p>
          <a:p>
            <a:r>
              <a:rPr lang="en-US" sz="2000" dirty="0">
                <a:solidFill>
                  <a:schemeClr val="bg1"/>
                </a:solidFill>
              </a:rPr>
              <a:t>Log Likelihood: -3936.232</a:t>
            </a:r>
          </a:p>
          <a:p>
            <a:r>
              <a:rPr lang="en-US" sz="2000" dirty="0">
                <a:solidFill>
                  <a:schemeClr val="bg1"/>
                </a:solidFill>
              </a:rPr>
              <a:t>AIC: 7890.463</a:t>
            </a:r>
          </a:p>
        </p:txBody>
      </p:sp>
    </p:spTree>
    <p:extLst>
      <p:ext uri="{BB962C8B-B14F-4D97-AF65-F5344CB8AC3E}">
        <p14:creationId xmlns:p14="http://schemas.microsoft.com/office/powerpoint/2010/main" val="3590281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336162-B533-4EFE-8BB3-8EBB4A5E32F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314384" cy="6858000"/>
          </a:xfrm>
          <a:prstGeom prst="rect">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FC926D-002C-E045-833C-420F93F53177}"/>
              </a:ext>
            </a:extLst>
          </p:cNvPr>
          <p:cNvSpPr>
            <a:spLocks noGrp="1"/>
          </p:cNvSpPr>
          <p:nvPr>
            <p:ph type="title"/>
          </p:nvPr>
        </p:nvSpPr>
        <p:spPr>
          <a:xfrm>
            <a:off x="829781" y="2745736"/>
            <a:ext cx="3698803" cy="1366528"/>
          </a:xfrm>
          <a:solidFill>
            <a:srgbClr val="FFFFFF"/>
          </a:solidFill>
          <a:ln w="25400" cap="sq">
            <a:solidFill>
              <a:srgbClr val="404040"/>
            </a:solidFill>
            <a:miter lim="800000"/>
          </a:ln>
        </p:spPr>
        <p:txBody>
          <a:bodyPr>
            <a:normAutofit/>
          </a:bodyPr>
          <a:lstStyle/>
          <a:p>
            <a:pPr algn="ctr"/>
            <a:r>
              <a:rPr lang="en-US" sz="3200">
                <a:solidFill>
                  <a:srgbClr val="262626"/>
                </a:solidFill>
              </a:rPr>
              <a:t>Conclusions</a:t>
            </a:r>
          </a:p>
        </p:txBody>
      </p:sp>
      <p:sp>
        <p:nvSpPr>
          <p:cNvPr id="3" name="Content Placeholder 2">
            <a:extLst>
              <a:ext uri="{FF2B5EF4-FFF2-40B4-BE49-F238E27FC236}">
                <a16:creationId xmlns:a16="http://schemas.microsoft.com/office/drawing/2014/main" id="{715E0BA2-7CD2-3543-9C67-63C5117326DD}"/>
              </a:ext>
            </a:extLst>
          </p:cNvPr>
          <p:cNvSpPr>
            <a:spLocks noGrp="1"/>
          </p:cNvSpPr>
          <p:nvPr>
            <p:ph idx="1"/>
          </p:nvPr>
        </p:nvSpPr>
        <p:spPr>
          <a:xfrm>
            <a:off x="6049182" y="802638"/>
            <a:ext cx="5408696" cy="5252722"/>
          </a:xfrm>
        </p:spPr>
        <p:txBody>
          <a:bodyPr anchor="ctr">
            <a:normAutofit/>
          </a:bodyPr>
          <a:lstStyle/>
          <a:p>
            <a:r>
              <a:rPr lang="en-US" sz="2200"/>
              <a:t>Though the models were not the most accurate overall, they did a fair job at identifying those flights with a load factor level that had room for improvement, i.e. low and medium load factor flights</a:t>
            </a:r>
          </a:p>
          <a:p>
            <a:pPr lvl="1"/>
            <a:r>
              <a:rPr lang="en-US" sz="2200"/>
              <a:t>From a business perspective, these are the flights we want to predict so that we can implement strategies to increase load factor</a:t>
            </a:r>
          </a:p>
          <a:p>
            <a:r>
              <a:rPr lang="en-US" sz="2200"/>
              <a:t>Features that were not included in the data that would be interesting for future research on load factor predictions include:</a:t>
            </a:r>
          </a:p>
          <a:p>
            <a:pPr lvl="1"/>
            <a:r>
              <a:rPr lang="en-US" sz="2200"/>
              <a:t>Time of the flight and average ticket price</a:t>
            </a:r>
          </a:p>
        </p:txBody>
      </p:sp>
    </p:spTree>
    <p:extLst>
      <p:ext uri="{BB962C8B-B14F-4D97-AF65-F5344CB8AC3E}">
        <p14:creationId xmlns:p14="http://schemas.microsoft.com/office/powerpoint/2010/main" val="61716705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2D72A2C9-F3CA-4216-8BAD-FA4C970C3C4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BFCC89E2-B1DE-CC4B-8BF8-649C855BF0B1}"/>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Data Source	</a:t>
            </a:r>
          </a:p>
        </p:txBody>
      </p:sp>
      <p:sp>
        <p:nvSpPr>
          <p:cNvPr id="3" name="Content Placeholder 2">
            <a:extLst>
              <a:ext uri="{FF2B5EF4-FFF2-40B4-BE49-F238E27FC236}">
                <a16:creationId xmlns:a16="http://schemas.microsoft.com/office/drawing/2014/main" id="{25400D82-D0A1-294E-9628-2E7EC02E28B3}"/>
              </a:ext>
            </a:extLst>
          </p:cNvPr>
          <p:cNvSpPr>
            <a:spLocks noGrp="1"/>
          </p:cNvSpPr>
          <p:nvPr>
            <p:ph idx="1"/>
          </p:nvPr>
        </p:nvSpPr>
        <p:spPr>
          <a:xfrm>
            <a:off x="4976031" y="963877"/>
            <a:ext cx="6377769" cy="4930246"/>
          </a:xfrm>
        </p:spPr>
        <p:txBody>
          <a:bodyPr anchor="ctr">
            <a:normAutofit/>
          </a:bodyPr>
          <a:lstStyle/>
          <a:p>
            <a:r>
              <a:rPr lang="en-US" sz="1900"/>
              <a:t>Bureau of Transportation Statistics</a:t>
            </a:r>
          </a:p>
          <a:p>
            <a:pPr lvl="1"/>
            <a:r>
              <a:rPr lang="en-US" sz="1900"/>
              <a:t>Air Carrier Statistics (Form 41 Traffic) – All Carriers</a:t>
            </a:r>
          </a:p>
          <a:p>
            <a:pPr lvl="2"/>
            <a:r>
              <a:rPr lang="en-US" sz="1900"/>
              <a:t>T-100 Domestic Segment (All Carriers)</a:t>
            </a:r>
          </a:p>
          <a:p>
            <a:pPr lvl="2"/>
            <a:r>
              <a:rPr lang="en-US" sz="1900"/>
              <a:t>Contains domestic non-stop segment data reported by both U.S. and foreign air carriers, including carrier, origin, destination, aircraft type and service class for transported passengers, freight and mail, available capacity, scheduled departures, departures performed, aircraft hours, and load factor when both origin and destination airports are located within the boundaries of the United States and its territories.</a:t>
            </a:r>
          </a:p>
          <a:p>
            <a:pPr lvl="2"/>
            <a:r>
              <a:rPr lang="en-US" sz="1900">
                <a:hlinkClick r:id="rId2"/>
              </a:rPr>
              <a:t>https://www.transtats.bts.gov/Tables.asp?DB_ID=111&amp;DB_Name=Air%20Carrier%20Statistics%20%28Form%2041%20Traffic%29-%20All%20Carriers&amp;DB_Short_Name=Air%20Carrier</a:t>
            </a:r>
            <a:r>
              <a:rPr lang="en-US" sz="1900"/>
              <a:t>&gt;</a:t>
            </a:r>
          </a:p>
        </p:txBody>
      </p:sp>
    </p:spTree>
    <p:extLst>
      <p:ext uri="{BB962C8B-B14F-4D97-AF65-F5344CB8AC3E}">
        <p14:creationId xmlns:p14="http://schemas.microsoft.com/office/powerpoint/2010/main" val="2450470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2D72A2C9-F3CA-4216-8BAD-FA4C970C3C4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6CB57CC-CA23-354A-821D-DCCDAEE1B588}"/>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Overview</a:t>
            </a:r>
          </a:p>
        </p:txBody>
      </p:sp>
      <p:sp>
        <p:nvSpPr>
          <p:cNvPr id="3" name="Content Placeholder 2">
            <a:extLst>
              <a:ext uri="{FF2B5EF4-FFF2-40B4-BE49-F238E27FC236}">
                <a16:creationId xmlns:a16="http://schemas.microsoft.com/office/drawing/2014/main" id="{3D961655-0A59-0F4C-97E2-D83EA5E67F89}"/>
              </a:ext>
            </a:extLst>
          </p:cNvPr>
          <p:cNvSpPr>
            <a:spLocks noGrp="1"/>
          </p:cNvSpPr>
          <p:nvPr>
            <p:ph idx="1"/>
          </p:nvPr>
        </p:nvSpPr>
        <p:spPr>
          <a:xfrm>
            <a:off x="4976031" y="963877"/>
            <a:ext cx="6377769" cy="4930246"/>
          </a:xfrm>
        </p:spPr>
        <p:txBody>
          <a:bodyPr anchor="ctr">
            <a:normAutofit/>
          </a:bodyPr>
          <a:lstStyle/>
          <a:p>
            <a:r>
              <a:rPr lang="en-US" sz="1700"/>
              <a:t>What is the problem?</a:t>
            </a:r>
          </a:p>
          <a:p>
            <a:pPr lvl="1"/>
            <a:r>
              <a:rPr lang="en-US" sz="1700"/>
              <a:t>Create models to predict the load factor level for a given flight</a:t>
            </a:r>
          </a:p>
          <a:p>
            <a:pPr lvl="1"/>
            <a:r>
              <a:rPr lang="en-US" sz="1700"/>
              <a:t>Create a time series model forecasting the number of passengers and average load factor for each quarter</a:t>
            </a:r>
          </a:p>
          <a:p>
            <a:r>
              <a:rPr lang="en-US" sz="1700"/>
              <a:t>Who would be interested in this information?</a:t>
            </a:r>
          </a:p>
          <a:p>
            <a:pPr lvl="1"/>
            <a:r>
              <a:rPr lang="en-US" sz="1700"/>
              <a:t>Airline companies would find this information particularly valuable</a:t>
            </a:r>
          </a:p>
          <a:p>
            <a:r>
              <a:rPr lang="en-US" sz="1700"/>
              <a:t>Why is this important? </a:t>
            </a:r>
          </a:p>
          <a:p>
            <a:pPr lvl="1"/>
            <a:r>
              <a:rPr lang="en-US" sz="1700"/>
              <a:t>This information would all airline to predict which flights will have low load factor, which would give them opportunities to increase it</a:t>
            </a:r>
          </a:p>
          <a:p>
            <a:pPr lvl="1"/>
            <a:r>
              <a:rPr lang="en-US" sz="1700"/>
              <a:t>Having a good forecast of how many passengers to expect in a given quarter will allow airline to how many seats and flights to offer</a:t>
            </a:r>
          </a:p>
          <a:p>
            <a:r>
              <a:rPr lang="en-US" sz="1700"/>
              <a:t>Challenges and techniques required to solve the problem</a:t>
            </a:r>
          </a:p>
          <a:p>
            <a:pPr lvl="1"/>
            <a:r>
              <a:rPr lang="en-US" sz="1700"/>
              <a:t>Data cleaning, PCA, clustering, supervised learning models, time series modeling</a:t>
            </a:r>
          </a:p>
          <a:p>
            <a:pPr lvl="1"/>
            <a:endParaRPr lang="en-US" sz="1700"/>
          </a:p>
        </p:txBody>
      </p:sp>
    </p:spTree>
    <p:extLst>
      <p:ext uri="{BB962C8B-B14F-4D97-AF65-F5344CB8AC3E}">
        <p14:creationId xmlns:p14="http://schemas.microsoft.com/office/powerpoint/2010/main" val="18850985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2D72A2C9-F3CA-4216-8BAD-FA4C970C3C4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E0032C26-BAFC-4142-9CD8-25204BADC8D1}"/>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Preparing to Model</a:t>
            </a:r>
          </a:p>
        </p:txBody>
      </p:sp>
      <p:sp>
        <p:nvSpPr>
          <p:cNvPr id="3" name="Content Placeholder 2">
            <a:extLst>
              <a:ext uri="{FF2B5EF4-FFF2-40B4-BE49-F238E27FC236}">
                <a16:creationId xmlns:a16="http://schemas.microsoft.com/office/drawing/2014/main" id="{082B1C5A-D042-FD4C-A27F-25EF31AF9C03}"/>
              </a:ext>
            </a:extLst>
          </p:cNvPr>
          <p:cNvSpPr>
            <a:spLocks noGrp="1"/>
          </p:cNvSpPr>
          <p:nvPr>
            <p:ph idx="1"/>
          </p:nvPr>
        </p:nvSpPr>
        <p:spPr>
          <a:xfrm>
            <a:off x="4976031" y="963877"/>
            <a:ext cx="6377769" cy="4930246"/>
          </a:xfrm>
        </p:spPr>
        <p:txBody>
          <a:bodyPr anchor="ctr">
            <a:normAutofit/>
          </a:bodyPr>
          <a:lstStyle/>
          <a:p>
            <a:r>
              <a:rPr lang="en-US" sz="2000"/>
              <a:t>Original Dataframe</a:t>
            </a:r>
          </a:p>
          <a:p>
            <a:pPr lvl="1"/>
            <a:r>
              <a:rPr lang="en-US" sz="2000"/>
              <a:t>46 features</a:t>
            </a:r>
          </a:p>
          <a:p>
            <a:pPr lvl="1"/>
            <a:r>
              <a:rPr lang="en-US" sz="2000"/>
              <a:t>752,559 observations</a:t>
            </a:r>
          </a:p>
          <a:p>
            <a:r>
              <a:rPr lang="en-US" sz="2000"/>
              <a:t>Feature Engineering</a:t>
            </a:r>
          </a:p>
          <a:p>
            <a:pPr lvl="1"/>
            <a:r>
              <a:rPr lang="en-US" sz="2000"/>
              <a:t>Passenger Miles</a:t>
            </a:r>
          </a:p>
          <a:p>
            <a:pPr lvl="1"/>
            <a:r>
              <a:rPr lang="en-US" sz="2000"/>
              <a:t>Seat Miles</a:t>
            </a:r>
          </a:p>
          <a:p>
            <a:pPr lvl="1"/>
            <a:r>
              <a:rPr lang="en-US" sz="2000"/>
              <a:t>Percent at Capacity</a:t>
            </a:r>
          </a:p>
          <a:p>
            <a:pPr lvl="1"/>
            <a:r>
              <a:rPr lang="en-US" sz="2000"/>
              <a:t>Load Factor</a:t>
            </a:r>
          </a:p>
          <a:p>
            <a:pPr lvl="1"/>
            <a:r>
              <a:rPr lang="en-US" sz="2000"/>
              <a:t>Load Factor Level</a:t>
            </a:r>
          </a:p>
          <a:p>
            <a:r>
              <a:rPr lang="en-US" sz="2000"/>
              <a:t>Drop redundant features</a:t>
            </a:r>
          </a:p>
          <a:p>
            <a:r>
              <a:rPr lang="en-US" sz="2000"/>
              <a:t>Drop all observations where Distance Group does not equal 3</a:t>
            </a:r>
          </a:p>
          <a:p>
            <a:pPr lvl="1"/>
            <a:r>
              <a:rPr lang="en-US" sz="2000"/>
              <a:t>Remaining observations have airlines with $1 billion or more of revenue</a:t>
            </a:r>
          </a:p>
          <a:p>
            <a:pPr marL="457200" lvl="1" indent="0">
              <a:buNone/>
            </a:pPr>
            <a:endParaRPr lang="en-US" sz="2000"/>
          </a:p>
        </p:txBody>
      </p:sp>
    </p:spTree>
    <p:extLst>
      <p:ext uri="{BB962C8B-B14F-4D97-AF65-F5344CB8AC3E}">
        <p14:creationId xmlns:p14="http://schemas.microsoft.com/office/powerpoint/2010/main" val="22877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2D72A2C9-F3CA-4216-8BAD-FA4C970C3C4E}"/>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2929891-2B60-9046-8A1D-68ACE18993F8}"/>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Preparing to Model</a:t>
            </a:r>
          </a:p>
        </p:txBody>
      </p:sp>
      <p:sp>
        <p:nvSpPr>
          <p:cNvPr id="3" name="Content Placeholder 2">
            <a:extLst>
              <a:ext uri="{FF2B5EF4-FFF2-40B4-BE49-F238E27FC236}">
                <a16:creationId xmlns:a16="http://schemas.microsoft.com/office/drawing/2014/main" id="{73E7ED66-7C9C-8A46-9F63-72BD4B5891F5}"/>
              </a:ext>
            </a:extLst>
          </p:cNvPr>
          <p:cNvSpPr>
            <a:spLocks noGrp="1"/>
          </p:cNvSpPr>
          <p:nvPr>
            <p:ph idx="1"/>
          </p:nvPr>
        </p:nvSpPr>
        <p:spPr>
          <a:xfrm>
            <a:off x="4976031" y="963877"/>
            <a:ext cx="6377769" cy="4930246"/>
          </a:xfrm>
        </p:spPr>
        <p:txBody>
          <a:bodyPr anchor="ctr">
            <a:normAutofit/>
          </a:bodyPr>
          <a:lstStyle/>
          <a:p>
            <a:r>
              <a:rPr lang="en-US" sz="2400"/>
              <a:t>Remove all observations that are non-passenger classes</a:t>
            </a:r>
          </a:p>
          <a:p>
            <a:r>
              <a:rPr lang="en-US" sz="2400"/>
              <a:t>Remove all observations that are non-passenger aircraft configurations</a:t>
            </a:r>
          </a:p>
          <a:p>
            <a:r>
              <a:rPr lang="en-US" sz="2400"/>
              <a:t>Include only observations that are domestic flights</a:t>
            </a:r>
          </a:p>
          <a:p>
            <a:r>
              <a:rPr lang="en-US" sz="2400"/>
              <a:t>New DataFrame:</a:t>
            </a:r>
          </a:p>
          <a:p>
            <a:pPr lvl="1"/>
            <a:r>
              <a:rPr lang="en-US" dirty="0"/>
              <a:t>39 features</a:t>
            </a:r>
          </a:p>
          <a:p>
            <a:pPr lvl="1"/>
            <a:r>
              <a:rPr lang="en-US" dirty="0"/>
              <a:t>334,983 observations</a:t>
            </a:r>
          </a:p>
          <a:p>
            <a:endParaRPr lang="en-US" sz="2400"/>
          </a:p>
          <a:p>
            <a:endParaRPr lang="en-US" sz="2400"/>
          </a:p>
        </p:txBody>
      </p:sp>
    </p:spTree>
    <p:extLst>
      <p:ext uri="{BB962C8B-B14F-4D97-AF65-F5344CB8AC3E}">
        <p14:creationId xmlns:p14="http://schemas.microsoft.com/office/powerpoint/2010/main" val="1857865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9899462-FC16-43B0-966B-FCA26345071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654295" y="478232"/>
            <a:ext cx="7034121" cy="5918673"/>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AAFEA932-2DF1-410C-A00A-7A1E7DBF751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30098" y="2639023"/>
            <a:ext cx="4562441"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pic>
        <p:nvPicPr>
          <p:cNvPr id="8" name="Content Placeholder 3">
            <a:extLst>
              <a:ext uri="{FF2B5EF4-FFF2-40B4-BE49-F238E27FC236}">
                <a16:creationId xmlns:a16="http://schemas.microsoft.com/office/drawing/2014/main" id="{9C0034FC-58AB-1441-B4EA-A4ECF8C70A18}"/>
              </a:ext>
            </a:extLst>
          </p:cNvPr>
          <p:cNvPicPr>
            <a:picLocks noChangeAspect="1"/>
          </p:cNvPicPr>
          <p:nvPr/>
        </p:nvPicPr>
        <p:blipFill>
          <a:blip r:embed="rId2"/>
          <a:stretch>
            <a:fillRect/>
          </a:stretch>
        </p:blipFill>
        <p:spPr>
          <a:xfrm>
            <a:off x="481886" y="618698"/>
            <a:ext cx="3662730" cy="2508970"/>
          </a:xfrm>
          <a:prstGeom prst="rect">
            <a:avLst/>
          </a:prstGeom>
        </p:spPr>
      </p:pic>
      <p:pic>
        <p:nvPicPr>
          <p:cNvPr id="5" name="Picture 4">
            <a:extLst>
              <a:ext uri="{FF2B5EF4-FFF2-40B4-BE49-F238E27FC236}">
                <a16:creationId xmlns:a16="http://schemas.microsoft.com/office/drawing/2014/main" id="{B4F67FB7-E900-3343-ABDF-D9D01A3C3BED}"/>
              </a:ext>
            </a:extLst>
          </p:cNvPr>
          <p:cNvPicPr>
            <a:picLocks noChangeAspect="1"/>
          </p:cNvPicPr>
          <p:nvPr/>
        </p:nvPicPr>
        <p:blipFill>
          <a:blip r:embed="rId3">
            <a:extLst/>
          </a:blip>
          <a:stretch>
            <a:fillRect/>
          </a:stretch>
        </p:blipFill>
        <p:spPr>
          <a:xfrm>
            <a:off x="481886" y="3761891"/>
            <a:ext cx="3662730" cy="2444872"/>
          </a:xfrm>
          <a:prstGeom prst="rect">
            <a:avLst/>
          </a:prstGeom>
        </p:spPr>
      </p:pic>
      <p:sp>
        <p:nvSpPr>
          <p:cNvPr id="2" name="Title 1">
            <a:extLst>
              <a:ext uri="{FF2B5EF4-FFF2-40B4-BE49-F238E27FC236}">
                <a16:creationId xmlns:a16="http://schemas.microsoft.com/office/drawing/2014/main" id="{ACA9BC74-C162-454D-ADB9-767D0721C5C8}"/>
              </a:ext>
            </a:extLst>
          </p:cNvPr>
          <p:cNvSpPr>
            <a:spLocks noGrp="1"/>
          </p:cNvSpPr>
          <p:nvPr>
            <p:ph type="title"/>
          </p:nvPr>
        </p:nvSpPr>
        <p:spPr>
          <a:xfrm>
            <a:off x="5297762" y="1053711"/>
            <a:ext cx="5638994" cy="1424446"/>
          </a:xfrm>
        </p:spPr>
        <p:txBody>
          <a:bodyPr>
            <a:normAutofit/>
          </a:bodyPr>
          <a:lstStyle/>
          <a:p>
            <a:r>
              <a:rPr lang="en-US" dirty="0">
                <a:solidFill>
                  <a:srgbClr val="FFFFFF"/>
                </a:solidFill>
              </a:rPr>
              <a:t>Clustering</a:t>
            </a:r>
          </a:p>
        </p:txBody>
      </p:sp>
      <p:sp>
        <p:nvSpPr>
          <p:cNvPr id="10" name="Content Placeholder 9">
            <a:extLst>
              <a:ext uri="{FF2B5EF4-FFF2-40B4-BE49-F238E27FC236}">
                <a16:creationId xmlns:a16="http://schemas.microsoft.com/office/drawing/2014/main" id="{D60549AF-0251-4FB6-BCB2-9E2C87F9001F}"/>
              </a:ext>
            </a:extLst>
          </p:cNvPr>
          <p:cNvSpPr>
            <a:spLocks noGrp="1"/>
          </p:cNvSpPr>
          <p:nvPr>
            <p:ph idx="1"/>
          </p:nvPr>
        </p:nvSpPr>
        <p:spPr>
          <a:xfrm>
            <a:off x="5297762" y="2799889"/>
            <a:ext cx="5747187" cy="2987543"/>
          </a:xfrm>
        </p:spPr>
        <p:txBody>
          <a:bodyPr anchor="t">
            <a:normAutofit/>
          </a:bodyPr>
          <a:lstStyle/>
          <a:p>
            <a:r>
              <a:rPr lang="en-US" sz="2400" dirty="0">
                <a:solidFill>
                  <a:srgbClr val="FFFFFF"/>
                </a:solidFill>
              </a:rPr>
              <a:t>Purpose: see if there are any groups of related observations that will help with our load factor model</a:t>
            </a:r>
          </a:p>
          <a:p>
            <a:r>
              <a:rPr lang="en-US" sz="2400" dirty="0" err="1">
                <a:solidFill>
                  <a:srgbClr val="FFFFFF"/>
                </a:solidFill>
              </a:rPr>
              <a:t>Kmeans</a:t>
            </a:r>
            <a:endParaRPr lang="en-US" sz="2400" dirty="0">
              <a:solidFill>
                <a:srgbClr val="FFFFFF"/>
              </a:solidFill>
            </a:endParaRPr>
          </a:p>
          <a:p>
            <a:r>
              <a:rPr lang="en-US" sz="2400" dirty="0">
                <a:solidFill>
                  <a:srgbClr val="FFFFFF"/>
                </a:solidFill>
              </a:rPr>
              <a:t>Elbow method showing the optimal k</a:t>
            </a:r>
          </a:p>
          <a:p>
            <a:pPr lvl="1"/>
            <a:r>
              <a:rPr lang="en-US" sz="2000" dirty="0">
                <a:solidFill>
                  <a:srgbClr val="FFFFFF"/>
                </a:solidFill>
              </a:rPr>
              <a:t>K = 3</a:t>
            </a:r>
          </a:p>
          <a:p>
            <a:r>
              <a:rPr lang="en-US" sz="2400" dirty="0">
                <a:solidFill>
                  <a:srgbClr val="FFFFFF"/>
                </a:solidFill>
              </a:rPr>
              <a:t>Silhouette Score: 0.501</a:t>
            </a:r>
          </a:p>
        </p:txBody>
      </p:sp>
    </p:spTree>
    <p:extLst>
      <p:ext uri="{BB962C8B-B14F-4D97-AF65-F5344CB8AC3E}">
        <p14:creationId xmlns:p14="http://schemas.microsoft.com/office/powerpoint/2010/main" val="3948589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Top Corners Rounded 27">
            <a:extLst>
              <a:ext uri="{FF2B5EF4-FFF2-40B4-BE49-F238E27FC236}">
                <a16:creationId xmlns:a16="http://schemas.microsoft.com/office/drawing/2014/main" id="{3BAF1561-20C4-41FD-A35F-BF2B9E727F3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29466" y="996722"/>
            <a:ext cx="5923488" cy="4864556"/>
          </a:xfrm>
          <a:prstGeom prst="round2SameRect">
            <a:avLst>
              <a:gd name="adj1" fmla="val 3762"/>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Top Corners Rounded 29">
            <a:extLst>
              <a:ext uri="{FF2B5EF4-FFF2-40B4-BE49-F238E27FC236}">
                <a16:creationId xmlns:a16="http://schemas.microsoft.com/office/drawing/2014/main" id="{839DC788-B140-4F3E-A91E-CB3E70ED940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7200" y="1050468"/>
            <a:ext cx="5609397" cy="4757058"/>
          </a:xfrm>
          <a:prstGeom prst="round2SameRect">
            <a:avLst>
              <a:gd name="adj1" fmla="val 2061"/>
              <a:gd name="adj2" fmla="val 0"/>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2" name="Straight Connector 31">
            <a:extLst>
              <a:ext uri="{FF2B5EF4-FFF2-40B4-BE49-F238E27FC236}">
                <a16:creationId xmlns:a16="http://schemas.microsoft.com/office/drawing/2014/main" id="{FC18D930-0EEE-448F-ABF1-2AA3C83DA552}"/>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071" y="2705800"/>
            <a:ext cx="1597456" cy="0"/>
          </a:xfrm>
          <a:prstGeom prst="line">
            <a:avLst/>
          </a:prstGeom>
          <a:ln w="508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3" name="Content Placeholder 5">
            <a:extLst>
              <a:ext uri="{FF2B5EF4-FFF2-40B4-BE49-F238E27FC236}">
                <a16:creationId xmlns:a16="http://schemas.microsoft.com/office/drawing/2014/main" id="{0F7E1981-AAF5-444E-A29B-E835D19E48F2}"/>
              </a:ext>
            </a:extLst>
          </p:cNvPr>
          <p:cNvPicPr>
            <a:picLocks noChangeAspect="1"/>
          </p:cNvPicPr>
          <p:nvPr/>
        </p:nvPicPr>
        <p:blipFill>
          <a:blip r:embed="rId2">
            <a:extLst/>
          </a:blip>
          <a:stretch>
            <a:fillRect/>
          </a:stretch>
        </p:blipFill>
        <p:spPr>
          <a:xfrm>
            <a:off x="5203767" y="1731302"/>
            <a:ext cx="6542117" cy="3238347"/>
          </a:xfrm>
          <a:prstGeom prst="rect">
            <a:avLst/>
          </a:prstGeom>
        </p:spPr>
      </p:pic>
      <p:sp>
        <p:nvSpPr>
          <p:cNvPr id="2" name="Title 1">
            <a:extLst>
              <a:ext uri="{FF2B5EF4-FFF2-40B4-BE49-F238E27FC236}">
                <a16:creationId xmlns:a16="http://schemas.microsoft.com/office/drawing/2014/main" id="{61F4A307-FFFE-D64A-B287-6189AF13F161}"/>
              </a:ext>
            </a:extLst>
          </p:cNvPr>
          <p:cNvSpPr>
            <a:spLocks noGrp="1"/>
          </p:cNvSpPr>
          <p:nvPr>
            <p:ph type="title"/>
          </p:nvPr>
        </p:nvSpPr>
        <p:spPr>
          <a:xfrm>
            <a:off x="321733" y="981091"/>
            <a:ext cx="4092951" cy="1624457"/>
          </a:xfrm>
        </p:spPr>
        <p:txBody>
          <a:bodyPr vert="horz" lIns="91440" tIns="45720" rIns="91440" bIns="45720" rtlCol="0">
            <a:normAutofit/>
          </a:bodyPr>
          <a:lstStyle/>
          <a:p>
            <a:r>
              <a:rPr lang="en-US" sz="3600" kern="1200">
                <a:solidFill>
                  <a:schemeClr val="bg1"/>
                </a:solidFill>
                <a:latin typeface="+mj-lt"/>
                <a:ea typeface="+mj-ea"/>
                <a:cs typeface="+mj-cs"/>
              </a:rPr>
              <a:t>PCA: Variance Explained</a:t>
            </a:r>
          </a:p>
        </p:txBody>
      </p:sp>
      <p:sp>
        <p:nvSpPr>
          <p:cNvPr id="25" name="Content Placeholder 24">
            <a:extLst>
              <a:ext uri="{FF2B5EF4-FFF2-40B4-BE49-F238E27FC236}">
                <a16:creationId xmlns:a16="http://schemas.microsoft.com/office/drawing/2014/main" id="{23487D06-1317-476B-8E5F-471C4C1F8B0E}"/>
              </a:ext>
            </a:extLst>
          </p:cNvPr>
          <p:cNvSpPr>
            <a:spLocks noGrp="1"/>
          </p:cNvSpPr>
          <p:nvPr>
            <p:ph idx="1"/>
          </p:nvPr>
        </p:nvSpPr>
        <p:spPr>
          <a:xfrm>
            <a:off x="321733" y="2834809"/>
            <a:ext cx="4092951" cy="3042099"/>
          </a:xfrm>
        </p:spPr>
        <p:txBody>
          <a:bodyPr anchor="t">
            <a:normAutofit/>
          </a:bodyPr>
          <a:lstStyle/>
          <a:p>
            <a:r>
              <a:rPr lang="en-US" sz="2000" dirty="0">
                <a:solidFill>
                  <a:schemeClr val="bg1"/>
                </a:solidFill>
              </a:rPr>
              <a:t>Purpose: Help identify variable importance when predicting load factor</a:t>
            </a:r>
          </a:p>
          <a:p>
            <a:r>
              <a:rPr lang="en-US" sz="2000" dirty="0">
                <a:solidFill>
                  <a:schemeClr val="bg1"/>
                </a:solidFill>
              </a:rPr>
              <a:t>The top 10 principal components explained almost 90%</a:t>
            </a:r>
            <a:r>
              <a:rPr lang="en-US" sz="2000" i="1" dirty="0">
                <a:solidFill>
                  <a:schemeClr val="bg1"/>
                </a:solidFill>
              </a:rPr>
              <a:t> </a:t>
            </a:r>
            <a:r>
              <a:rPr lang="en-US" sz="2000" dirty="0">
                <a:solidFill>
                  <a:schemeClr val="bg1"/>
                </a:solidFill>
              </a:rPr>
              <a:t>of the variance in the data</a:t>
            </a:r>
          </a:p>
        </p:txBody>
      </p:sp>
    </p:spTree>
    <p:extLst>
      <p:ext uri="{BB962C8B-B14F-4D97-AF65-F5344CB8AC3E}">
        <p14:creationId xmlns:p14="http://schemas.microsoft.com/office/powerpoint/2010/main" val="62058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Top Corners Rounded 11">
            <a:extLst>
              <a:ext uri="{FF2B5EF4-FFF2-40B4-BE49-F238E27FC236}">
                <a16:creationId xmlns:a16="http://schemas.microsoft.com/office/drawing/2014/main" id="{3BAF1561-20C4-41FD-A35F-BF2B9E727F3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29466" y="996722"/>
            <a:ext cx="5923488" cy="4864556"/>
          </a:xfrm>
          <a:prstGeom prst="round2SameRect">
            <a:avLst>
              <a:gd name="adj1" fmla="val 3762"/>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Top Corners Rounded 13">
            <a:extLst>
              <a:ext uri="{FF2B5EF4-FFF2-40B4-BE49-F238E27FC236}">
                <a16:creationId xmlns:a16="http://schemas.microsoft.com/office/drawing/2014/main" id="{839DC788-B140-4F3E-A91E-CB3E70ED940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7200" y="1050468"/>
            <a:ext cx="5609397" cy="4757058"/>
          </a:xfrm>
          <a:prstGeom prst="round2SameRect">
            <a:avLst>
              <a:gd name="adj1" fmla="val 2061"/>
              <a:gd name="adj2" fmla="val 0"/>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6" name="Straight Connector 15">
            <a:extLst>
              <a:ext uri="{FF2B5EF4-FFF2-40B4-BE49-F238E27FC236}">
                <a16:creationId xmlns:a16="http://schemas.microsoft.com/office/drawing/2014/main" id="{FC18D930-0EEE-448F-ABF1-2AA3C83DA552}"/>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071" y="2705800"/>
            <a:ext cx="1597456" cy="0"/>
          </a:xfrm>
          <a:prstGeom prst="line">
            <a:avLst/>
          </a:prstGeom>
          <a:ln w="508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7" name="Content Placeholder 3">
            <a:extLst>
              <a:ext uri="{FF2B5EF4-FFF2-40B4-BE49-F238E27FC236}">
                <a16:creationId xmlns:a16="http://schemas.microsoft.com/office/drawing/2014/main" id="{7CC50955-0175-864F-BA6E-A7497374CE7E}"/>
              </a:ext>
            </a:extLst>
          </p:cNvPr>
          <p:cNvPicPr>
            <a:picLocks noChangeAspect="1"/>
          </p:cNvPicPr>
          <p:nvPr/>
        </p:nvPicPr>
        <p:blipFill>
          <a:blip r:embed="rId2"/>
          <a:stretch>
            <a:fillRect/>
          </a:stretch>
        </p:blipFill>
        <p:spPr>
          <a:xfrm>
            <a:off x="5203767" y="480122"/>
            <a:ext cx="6542117" cy="5740707"/>
          </a:xfrm>
          <a:prstGeom prst="rect">
            <a:avLst/>
          </a:prstGeom>
        </p:spPr>
      </p:pic>
      <p:sp>
        <p:nvSpPr>
          <p:cNvPr id="2" name="Title 1">
            <a:extLst>
              <a:ext uri="{FF2B5EF4-FFF2-40B4-BE49-F238E27FC236}">
                <a16:creationId xmlns:a16="http://schemas.microsoft.com/office/drawing/2014/main" id="{4BFA52E0-A37C-EB46-A5B9-9C9E389C364D}"/>
              </a:ext>
            </a:extLst>
          </p:cNvPr>
          <p:cNvSpPr>
            <a:spLocks noGrp="1"/>
          </p:cNvSpPr>
          <p:nvPr>
            <p:ph type="title"/>
          </p:nvPr>
        </p:nvSpPr>
        <p:spPr>
          <a:xfrm>
            <a:off x="321733" y="981091"/>
            <a:ext cx="4092951" cy="1624457"/>
          </a:xfrm>
        </p:spPr>
        <p:txBody>
          <a:bodyPr>
            <a:normAutofit/>
          </a:bodyPr>
          <a:lstStyle/>
          <a:p>
            <a:r>
              <a:rPr lang="en-US" sz="3600" dirty="0">
                <a:solidFill>
                  <a:schemeClr val="bg1"/>
                </a:solidFill>
              </a:rPr>
              <a:t>Classifier Model – (With PCA)</a:t>
            </a:r>
          </a:p>
        </p:txBody>
      </p:sp>
      <p:sp>
        <p:nvSpPr>
          <p:cNvPr id="9" name="Content Placeholder 8">
            <a:extLst>
              <a:ext uri="{FF2B5EF4-FFF2-40B4-BE49-F238E27FC236}">
                <a16:creationId xmlns:a16="http://schemas.microsoft.com/office/drawing/2014/main" id="{EE8DBAB2-9EFB-474D-9C0F-3BB521DE3094}"/>
              </a:ext>
            </a:extLst>
          </p:cNvPr>
          <p:cNvSpPr>
            <a:spLocks noGrp="1"/>
          </p:cNvSpPr>
          <p:nvPr>
            <p:ph idx="1"/>
          </p:nvPr>
        </p:nvSpPr>
        <p:spPr>
          <a:xfrm>
            <a:off x="321733" y="2834809"/>
            <a:ext cx="4092951" cy="3042099"/>
          </a:xfrm>
        </p:spPr>
        <p:txBody>
          <a:bodyPr anchor="t">
            <a:normAutofit fontScale="92500" lnSpcReduction="20000"/>
          </a:bodyPr>
          <a:lstStyle/>
          <a:p>
            <a:r>
              <a:rPr lang="en-US" sz="2000" dirty="0">
                <a:solidFill>
                  <a:schemeClr val="bg1"/>
                </a:solidFill>
              </a:rPr>
              <a:t>Gradient Boosting</a:t>
            </a:r>
          </a:p>
          <a:p>
            <a:pPr lvl="1"/>
            <a:r>
              <a:rPr lang="en-US" sz="1600" dirty="0">
                <a:solidFill>
                  <a:schemeClr val="bg1"/>
                </a:solidFill>
              </a:rPr>
              <a:t>500 estimators and a max depth of 5</a:t>
            </a:r>
          </a:p>
          <a:p>
            <a:r>
              <a:rPr lang="en-US" sz="2000" dirty="0">
                <a:solidFill>
                  <a:schemeClr val="bg1"/>
                </a:solidFill>
              </a:rPr>
              <a:t>Classification Report</a:t>
            </a:r>
          </a:p>
          <a:p>
            <a:pPr lvl="1"/>
            <a:r>
              <a:rPr lang="en-US" sz="1600" dirty="0">
                <a:solidFill>
                  <a:schemeClr val="bg1"/>
                </a:solidFill>
              </a:rPr>
              <a:t>Low</a:t>
            </a:r>
          </a:p>
          <a:p>
            <a:pPr lvl="2"/>
            <a:r>
              <a:rPr lang="en-US" sz="1200" dirty="0">
                <a:solidFill>
                  <a:schemeClr val="bg1"/>
                </a:solidFill>
              </a:rPr>
              <a:t>Precision Score: 0.68</a:t>
            </a:r>
          </a:p>
          <a:p>
            <a:pPr lvl="2"/>
            <a:r>
              <a:rPr lang="en-US" sz="1200" dirty="0">
                <a:solidFill>
                  <a:schemeClr val="bg1"/>
                </a:solidFill>
              </a:rPr>
              <a:t>Recall Score: 0.61</a:t>
            </a:r>
          </a:p>
          <a:p>
            <a:pPr lvl="1"/>
            <a:r>
              <a:rPr lang="en-US" sz="1600" dirty="0">
                <a:solidFill>
                  <a:schemeClr val="bg1"/>
                </a:solidFill>
              </a:rPr>
              <a:t>Medium</a:t>
            </a:r>
          </a:p>
          <a:p>
            <a:pPr lvl="2"/>
            <a:r>
              <a:rPr lang="en-US" sz="1200" dirty="0">
                <a:solidFill>
                  <a:schemeClr val="bg1"/>
                </a:solidFill>
              </a:rPr>
              <a:t>Precision Score: 0.51</a:t>
            </a:r>
          </a:p>
          <a:p>
            <a:pPr lvl="2"/>
            <a:r>
              <a:rPr lang="en-US" sz="1200" dirty="0">
                <a:solidFill>
                  <a:schemeClr val="bg1"/>
                </a:solidFill>
              </a:rPr>
              <a:t>Recall Score: 0.68</a:t>
            </a:r>
          </a:p>
          <a:p>
            <a:pPr lvl="1"/>
            <a:r>
              <a:rPr lang="en-US" sz="1600" dirty="0">
                <a:solidFill>
                  <a:schemeClr val="bg1"/>
                </a:solidFill>
              </a:rPr>
              <a:t>High</a:t>
            </a:r>
          </a:p>
          <a:p>
            <a:pPr lvl="2"/>
            <a:r>
              <a:rPr lang="en-US" sz="1200" dirty="0">
                <a:solidFill>
                  <a:schemeClr val="bg1"/>
                </a:solidFill>
              </a:rPr>
              <a:t>Precision Score: 0.57</a:t>
            </a:r>
          </a:p>
          <a:p>
            <a:pPr lvl="2"/>
            <a:r>
              <a:rPr lang="en-US" sz="1200" dirty="0">
                <a:solidFill>
                  <a:schemeClr val="bg1"/>
                </a:solidFill>
              </a:rPr>
              <a:t>Recall Score: 0.31 </a:t>
            </a:r>
          </a:p>
          <a:p>
            <a:r>
              <a:rPr lang="en-US" sz="2000" dirty="0">
                <a:solidFill>
                  <a:schemeClr val="bg1"/>
                </a:solidFill>
              </a:rPr>
              <a:t>Overall Accuracy: 57.33</a:t>
            </a:r>
          </a:p>
        </p:txBody>
      </p:sp>
    </p:spTree>
    <p:extLst>
      <p:ext uri="{BB962C8B-B14F-4D97-AF65-F5344CB8AC3E}">
        <p14:creationId xmlns:p14="http://schemas.microsoft.com/office/powerpoint/2010/main" val="3821809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D69F194-6216-6A47-97D4-7312EB791373}"/>
              </a:ext>
            </a:extLst>
          </p:cNvPr>
          <p:cNvPicPr>
            <a:picLocks noGrp="1" noChangeAspect="1"/>
          </p:cNvPicPr>
          <p:nvPr>
            <p:ph idx="1"/>
          </p:nvPr>
        </p:nvPicPr>
        <p:blipFill>
          <a:blip r:embed="rId2"/>
          <a:stretch>
            <a:fillRect/>
          </a:stretch>
        </p:blipFill>
        <p:spPr>
          <a:xfrm>
            <a:off x="5215874" y="492573"/>
            <a:ext cx="6429441" cy="5880796"/>
          </a:xfrm>
          <a:prstGeom prst="rect">
            <a:avLst/>
          </a:prstGeom>
        </p:spPr>
      </p:pic>
      <p:sp>
        <p:nvSpPr>
          <p:cNvPr id="9" name="Rectangle 8">
            <a:extLst>
              <a:ext uri="{FF2B5EF4-FFF2-40B4-BE49-F238E27FC236}">
                <a16:creationId xmlns:a16="http://schemas.microsoft.com/office/drawing/2014/main" id="{1707FC24-6981-43D9-B525-C7832BA2246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0CB7E1-BB15-204D-97FC-FCC4D4E855C3}"/>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dirty="0">
                <a:solidFill>
                  <a:srgbClr val="FFFFFF"/>
                </a:solidFill>
                <a:latin typeface="+mj-lt"/>
                <a:ea typeface="+mj-ea"/>
                <a:cs typeface="+mj-cs"/>
              </a:rPr>
              <a:t>Important Features</a:t>
            </a:r>
            <a:br>
              <a:rPr lang="en-US" sz="4800" kern="1200" dirty="0">
                <a:solidFill>
                  <a:srgbClr val="FFFFFF"/>
                </a:solidFill>
                <a:latin typeface="+mj-lt"/>
                <a:ea typeface="+mj-ea"/>
                <a:cs typeface="+mj-cs"/>
              </a:rPr>
            </a:br>
            <a:r>
              <a:rPr lang="en-US" sz="4800" kern="1200" dirty="0">
                <a:solidFill>
                  <a:srgbClr val="FFFFFF"/>
                </a:solidFill>
                <a:latin typeface="+mj-lt"/>
                <a:ea typeface="+mj-ea"/>
                <a:cs typeface="+mj-cs"/>
              </a:rPr>
              <a:t>(with PCA)</a:t>
            </a:r>
          </a:p>
        </p:txBody>
      </p:sp>
    </p:spTree>
    <p:extLst>
      <p:ext uri="{BB962C8B-B14F-4D97-AF65-F5344CB8AC3E}">
        <p14:creationId xmlns:p14="http://schemas.microsoft.com/office/powerpoint/2010/main" val="21019024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5728</TotalTime>
  <Words>696</Words>
  <Application>Microsoft Macintosh PowerPoint</Application>
  <PresentationFormat>Widescreen</PresentationFormat>
  <Paragraphs>96</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Passengers and Load Factor Level for Major Airlines</vt:lpstr>
      <vt:lpstr>Data Source </vt:lpstr>
      <vt:lpstr>Overview</vt:lpstr>
      <vt:lpstr>Preparing to Model</vt:lpstr>
      <vt:lpstr>Preparing to Model</vt:lpstr>
      <vt:lpstr>Clustering</vt:lpstr>
      <vt:lpstr>PCA: Variance Explained</vt:lpstr>
      <vt:lpstr>Classifier Model – (With PCA)</vt:lpstr>
      <vt:lpstr>Important Features (with PCA)</vt:lpstr>
      <vt:lpstr>Classification Model: (Without PCA)</vt:lpstr>
      <vt:lpstr>Important Features (No PCA)</vt:lpstr>
      <vt:lpstr>Now that we have our model…</vt:lpstr>
      <vt:lpstr>Time Series Setup</vt:lpstr>
      <vt:lpstr>Time Series</vt:lpstr>
      <vt:lpstr>Conclusions</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34</cp:revision>
  <dcterms:created xsi:type="dcterms:W3CDTF">2018-04-15T23:06:00Z</dcterms:created>
  <dcterms:modified xsi:type="dcterms:W3CDTF">2018-04-19T22:34:50Z</dcterms:modified>
</cp:coreProperties>
</file>

<file path=docProps/thumbnail.jpeg>
</file>